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Proxima Nova"/>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italic.fntdata"/><Relationship Id="rId10" Type="http://schemas.openxmlformats.org/officeDocument/2006/relationships/slide" Target="slides/slide5.xml"/><Relationship Id="rId32" Type="http://schemas.openxmlformats.org/officeDocument/2006/relationships/font" Target="fonts/ProximaNova-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ProximaNova-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54592a38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54592a38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54592a380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54592a380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54592a380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54592a380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4592a380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54592a380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4592a380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4592a380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4592a380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54592a380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54592a380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54592a380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54592a380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54592a380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54592a380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54592a380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54592a380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54592a380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fad22503e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fad22503e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4592a380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54592a380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54592a380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54592a380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4592a380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54592a380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54592a380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54592a380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fad22503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fad22503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fad22503e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fad22503e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fae218436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fae218436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fad6249a0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fad6249a0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fad22503ef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fad22503ef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fae218436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fae218436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fae218436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fae218436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dc58a13a9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dc58a13a9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dc58a13a9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dc58a13a9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gif"/><Relationship Id="rId4" Type="http://schemas.openxmlformats.org/officeDocument/2006/relationships/image" Target="../media/image18.png"/><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gif"/><Relationship Id="rId4" Type="http://schemas.openxmlformats.org/officeDocument/2006/relationships/image" Target="../media/image2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Web development basics</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CSS </a:t>
            </a:r>
            <a:r>
              <a:rPr lang="ru"/>
              <a:t>specificity, responsiveness, transitions, animations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CSS Measurements</a:t>
            </a:r>
            <a:endParaRPr b="1"/>
          </a:p>
        </p:txBody>
      </p:sp>
      <p:pic>
        <p:nvPicPr>
          <p:cNvPr id="119" name="Google Shape;119;p22"/>
          <p:cNvPicPr preferRelativeResize="0"/>
          <p:nvPr/>
        </p:nvPicPr>
        <p:blipFill>
          <a:blip r:embed="rId3">
            <a:alphaModFix/>
          </a:blip>
          <a:stretch>
            <a:fillRect/>
          </a:stretch>
        </p:blipFill>
        <p:spPr>
          <a:xfrm>
            <a:off x="1365213" y="1362625"/>
            <a:ext cx="6413574" cy="3206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CSS Position</a:t>
            </a:r>
            <a:endParaRPr b="1"/>
          </a:p>
        </p:txBody>
      </p:sp>
      <p:sp>
        <p:nvSpPr>
          <p:cNvPr id="125" name="Google Shape;125;p23"/>
          <p:cNvSpPr txBox="1"/>
          <p:nvPr>
            <p:ph idx="1" type="body"/>
          </p:nvPr>
        </p:nvSpPr>
        <p:spPr>
          <a:xfrm>
            <a:off x="311700" y="1109450"/>
            <a:ext cx="8520600" cy="38139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ru"/>
              <a:t>Static</a:t>
            </a:r>
            <a:r>
              <a:rPr lang="ru"/>
              <a:t>: This is the </a:t>
            </a:r>
            <a:r>
              <a:rPr b="1" lang="ru"/>
              <a:t>default</a:t>
            </a:r>
            <a:r>
              <a:rPr lang="ru"/>
              <a:t> value of the position property, and it means that the element is positioned according to the </a:t>
            </a:r>
            <a:r>
              <a:rPr b="1" lang="ru"/>
              <a:t>normal flow</a:t>
            </a:r>
            <a:r>
              <a:rPr lang="ru"/>
              <a:t> of the document. Elements with position: static </a:t>
            </a:r>
            <a:r>
              <a:rPr b="1" lang="ru"/>
              <a:t>are not affected</a:t>
            </a:r>
            <a:r>
              <a:rPr lang="ru"/>
              <a:t> by the </a:t>
            </a:r>
            <a:r>
              <a:rPr b="1" lang="ru"/>
              <a:t>top</a:t>
            </a:r>
            <a:r>
              <a:rPr lang="ru"/>
              <a:t>, </a:t>
            </a:r>
            <a:r>
              <a:rPr b="1" lang="ru"/>
              <a:t>right</a:t>
            </a:r>
            <a:r>
              <a:rPr lang="ru"/>
              <a:t>, </a:t>
            </a:r>
            <a:r>
              <a:rPr b="1" lang="ru"/>
              <a:t>bottom</a:t>
            </a:r>
            <a:r>
              <a:rPr lang="ru"/>
              <a:t>, and </a:t>
            </a:r>
            <a:r>
              <a:rPr b="1" lang="ru"/>
              <a:t>left</a:t>
            </a:r>
            <a:r>
              <a:rPr lang="ru"/>
              <a:t> properties. </a:t>
            </a:r>
            <a:endParaRPr/>
          </a:p>
          <a:p>
            <a:pPr indent="0" lvl="0" marL="0" rtl="0" algn="l">
              <a:spcBef>
                <a:spcPts val="1200"/>
              </a:spcBef>
              <a:spcAft>
                <a:spcPts val="0"/>
              </a:spcAft>
              <a:buNone/>
            </a:pPr>
            <a:r>
              <a:rPr b="1" lang="ru"/>
              <a:t>Relative</a:t>
            </a:r>
            <a:r>
              <a:rPr lang="ru"/>
              <a:t>: This value positions the element </a:t>
            </a:r>
            <a:r>
              <a:rPr b="1" lang="ru"/>
              <a:t>relative to its normal position</a:t>
            </a:r>
            <a:r>
              <a:rPr lang="ru"/>
              <a:t> in the document flow. Setting top, right, bottom, or left properties will move the element in the </a:t>
            </a:r>
            <a:r>
              <a:rPr b="1" lang="ru"/>
              <a:t>respective direction from its original position</a:t>
            </a:r>
            <a:r>
              <a:rPr lang="ru"/>
              <a:t>. </a:t>
            </a:r>
            <a:endParaRPr/>
          </a:p>
          <a:p>
            <a:pPr indent="0" lvl="0" marL="0" rtl="0" algn="l">
              <a:spcBef>
                <a:spcPts val="1200"/>
              </a:spcBef>
              <a:spcAft>
                <a:spcPts val="0"/>
              </a:spcAft>
              <a:buNone/>
            </a:pPr>
            <a:r>
              <a:rPr b="1" lang="ru"/>
              <a:t>Absolute</a:t>
            </a:r>
            <a:r>
              <a:rPr lang="ru"/>
              <a:t>: This value positions the element relative to its nearest positioned ancestor (ancestor elements with a position value </a:t>
            </a:r>
            <a:r>
              <a:rPr b="1" lang="ru"/>
              <a:t>other than static</a:t>
            </a:r>
            <a:r>
              <a:rPr lang="ru"/>
              <a:t>). If there is no positioned ancestor, then the element is positioned relative to the </a:t>
            </a:r>
            <a:r>
              <a:rPr b="1" lang="ru"/>
              <a:t>initial containing block</a:t>
            </a:r>
            <a:r>
              <a:rPr lang="ru"/>
              <a:t> (usually the &lt;html&gt; element). </a:t>
            </a:r>
            <a:endParaRPr/>
          </a:p>
          <a:p>
            <a:pPr indent="0" lvl="0" marL="0" rtl="0" algn="l">
              <a:spcBef>
                <a:spcPts val="1200"/>
              </a:spcBef>
              <a:spcAft>
                <a:spcPts val="0"/>
              </a:spcAft>
              <a:buNone/>
            </a:pPr>
            <a:r>
              <a:rPr b="1" lang="ru"/>
              <a:t>Fixed</a:t>
            </a:r>
            <a:r>
              <a:rPr lang="ru"/>
              <a:t>: This value positions the element </a:t>
            </a:r>
            <a:r>
              <a:rPr b="1" lang="ru"/>
              <a:t>relative to the viewport </a:t>
            </a:r>
            <a:r>
              <a:rPr lang="ru"/>
              <a:t>(the visible area of the browser window). Fixed elements </a:t>
            </a:r>
            <a:r>
              <a:rPr b="1" lang="ru"/>
              <a:t>are always visible</a:t>
            </a:r>
            <a:r>
              <a:rPr lang="ru"/>
              <a:t>, even when the user </a:t>
            </a:r>
            <a:r>
              <a:rPr b="1" lang="ru"/>
              <a:t>scrolls the page</a:t>
            </a:r>
            <a:r>
              <a:rPr lang="ru"/>
              <a:t>. </a:t>
            </a:r>
            <a:endParaRPr/>
          </a:p>
          <a:p>
            <a:pPr indent="0" lvl="0" marL="0" rtl="0" algn="l">
              <a:spcBef>
                <a:spcPts val="1200"/>
              </a:spcBef>
              <a:spcAft>
                <a:spcPts val="1200"/>
              </a:spcAft>
              <a:buNone/>
            </a:pPr>
            <a:r>
              <a:rPr b="1" lang="ru"/>
              <a:t>Sticky</a:t>
            </a:r>
            <a:r>
              <a:rPr lang="ru"/>
              <a:t>: This value is a </a:t>
            </a:r>
            <a:r>
              <a:rPr b="1" lang="ru"/>
              <a:t>hybrid of relative and fixed positioning</a:t>
            </a:r>
            <a:r>
              <a:rPr lang="ru"/>
              <a:t>. A sticky positioned element is positioned </a:t>
            </a:r>
            <a:r>
              <a:rPr b="1" lang="ru"/>
              <a:t>relative to its nearest positioned ancestor or the viewport</a:t>
            </a:r>
            <a:r>
              <a:rPr lang="ru"/>
              <a:t>. However, it behaves like a fixed element when it </a:t>
            </a:r>
            <a:r>
              <a:rPr b="1" lang="ru"/>
              <a:t>reaches a certain threshold </a:t>
            </a:r>
            <a:r>
              <a:rPr lang="ru"/>
              <a:t>(specified with top, right, bottom, or left), and then it sticks to that position.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CSS Pseudo-Classes</a:t>
            </a:r>
            <a:endParaRPr b="1"/>
          </a:p>
        </p:txBody>
      </p:sp>
      <p:sp>
        <p:nvSpPr>
          <p:cNvPr id="131" name="Google Shape;131;p24"/>
          <p:cNvSpPr txBox="1"/>
          <p:nvPr>
            <p:ph idx="1" type="body"/>
          </p:nvPr>
        </p:nvSpPr>
        <p:spPr>
          <a:xfrm>
            <a:off x="311700" y="1899850"/>
            <a:ext cx="8520600" cy="302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https://developer.mozilla.org/en-US/docs/Web/CSS/Pseudo-classes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Responsive Design and Animation</a:t>
            </a:r>
            <a:endParaRPr b="1"/>
          </a:p>
        </p:txBody>
      </p:sp>
      <p:sp>
        <p:nvSpPr>
          <p:cNvPr id="137" name="Google Shape;137;p25"/>
          <p:cNvSpPr txBox="1"/>
          <p:nvPr>
            <p:ph idx="1" type="body"/>
          </p:nvPr>
        </p:nvSpPr>
        <p:spPr>
          <a:xfrm>
            <a:off x="311700" y="1899850"/>
            <a:ext cx="8520600" cy="3023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ru"/>
              <a:t>Responsive design ensures that a website or application looks and functions correctly on a variety of devices, such as laptops, tablets, and smartphones. This is important because more and more people are accessing the internet on mobile devices, and a website that is not optimized for mobile may be difficult to navigate or use. </a:t>
            </a:r>
            <a:endParaRPr/>
          </a:p>
          <a:p>
            <a:pPr indent="0" lvl="0" marL="0" rtl="0" algn="l">
              <a:spcBef>
                <a:spcPts val="1200"/>
              </a:spcBef>
              <a:spcAft>
                <a:spcPts val="1200"/>
              </a:spcAft>
              <a:buNone/>
            </a:pPr>
            <a:r>
              <a:rPr lang="ru"/>
              <a:t>Animation can help to guide the user through the interface and make the experience more engaging. For example, animation can be used to highlight important information, provide feedback on user interactions, and create a sense of hierarchy on the page. Additionally, animation can make a website or application feel more dynamic and alive, which can lead to a more positive user experience.</a:t>
            </a:r>
            <a:endParaRPr/>
          </a:p>
        </p:txBody>
      </p:sp>
      <p:pic>
        <p:nvPicPr>
          <p:cNvPr id="138" name="Google Shape;138;p25"/>
          <p:cNvPicPr preferRelativeResize="0"/>
          <p:nvPr/>
        </p:nvPicPr>
        <p:blipFill>
          <a:blip r:embed="rId3">
            <a:alphaModFix/>
          </a:blip>
          <a:stretch>
            <a:fillRect/>
          </a:stretch>
        </p:blipFill>
        <p:spPr>
          <a:xfrm>
            <a:off x="5927700" y="0"/>
            <a:ext cx="2604925" cy="1953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What is Responsive Design?</a:t>
            </a:r>
            <a:endParaRPr b="1"/>
          </a:p>
        </p:txBody>
      </p:sp>
      <p:sp>
        <p:nvSpPr>
          <p:cNvPr id="144" name="Google Shape;144;p26"/>
          <p:cNvSpPr txBox="1"/>
          <p:nvPr>
            <p:ph idx="1" type="body"/>
          </p:nvPr>
        </p:nvSpPr>
        <p:spPr>
          <a:xfrm>
            <a:off x="311700" y="2020175"/>
            <a:ext cx="8520600" cy="290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Responsive design is a method of designing and developing websites and applications that adapt to the size of the user's screen. This allows the website or application to look and function correctly on a variety of devices, such as laptops, tablets, and smartphones. </a:t>
            </a:r>
            <a:endParaRPr/>
          </a:p>
          <a:p>
            <a:pPr indent="0" lvl="0" marL="0" rtl="0" algn="l">
              <a:spcBef>
                <a:spcPts val="1200"/>
              </a:spcBef>
              <a:spcAft>
                <a:spcPts val="1200"/>
              </a:spcAft>
              <a:buNone/>
            </a:pPr>
            <a:r>
              <a:rPr lang="ru"/>
              <a:t>One key aspect of responsive design is the use of media queries, which are a way to apply CSS styles based on the characteristics of the device. Media queries allow designers to create different layouts for different screen sizes, so that the content can be rearranged and resized to fit the screen.</a:t>
            </a:r>
            <a:endParaRPr/>
          </a:p>
        </p:txBody>
      </p:sp>
      <p:pic>
        <p:nvPicPr>
          <p:cNvPr id="145" name="Google Shape;145;p26"/>
          <p:cNvPicPr preferRelativeResize="0"/>
          <p:nvPr/>
        </p:nvPicPr>
        <p:blipFill>
          <a:blip r:embed="rId3">
            <a:alphaModFix/>
          </a:blip>
          <a:stretch>
            <a:fillRect/>
          </a:stretch>
        </p:blipFill>
        <p:spPr>
          <a:xfrm>
            <a:off x="4848000" y="1"/>
            <a:ext cx="4296000" cy="2152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CSS media queries</a:t>
            </a:r>
            <a:endParaRPr b="1"/>
          </a:p>
        </p:txBody>
      </p:sp>
      <p:sp>
        <p:nvSpPr>
          <p:cNvPr id="151" name="Google Shape;151;p27"/>
          <p:cNvSpPr txBox="1"/>
          <p:nvPr>
            <p:ph idx="1" type="body"/>
          </p:nvPr>
        </p:nvSpPr>
        <p:spPr>
          <a:xfrm>
            <a:off x="311700" y="1456375"/>
            <a:ext cx="3728700" cy="303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By using media queries, designers can create websites and applications that adapt to the size of the user's screen, ensuring that the content is always easy to read and navigate, regardless of the device being used.</a:t>
            </a:r>
            <a:endParaRPr/>
          </a:p>
        </p:txBody>
      </p:sp>
      <p:pic>
        <p:nvPicPr>
          <p:cNvPr id="152" name="Google Shape;152;p27"/>
          <p:cNvPicPr preferRelativeResize="0"/>
          <p:nvPr/>
        </p:nvPicPr>
        <p:blipFill>
          <a:blip r:embed="rId3">
            <a:alphaModFix/>
          </a:blip>
          <a:stretch>
            <a:fillRect/>
          </a:stretch>
        </p:blipFill>
        <p:spPr>
          <a:xfrm>
            <a:off x="4153350" y="540512"/>
            <a:ext cx="4758075" cy="2167101"/>
          </a:xfrm>
          <a:prstGeom prst="rect">
            <a:avLst/>
          </a:prstGeom>
          <a:noFill/>
          <a:ln>
            <a:noFill/>
          </a:ln>
        </p:spPr>
      </p:pic>
      <p:pic>
        <p:nvPicPr>
          <p:cNvPr id="153" name="Google Shape;153;p27"/>
          <p:cNvPicPr preferRelativeResize="0"/>
          <p:nvPr/>
        </p:nvPicPr>
        <p:blipFill>
          <a:blip r:embed="rId4">
            <a:alphaModFix/>
          </a:blip>
          <a:stretch>
            <a:fillRect/>
          </a:stretch>
        </p:blipFill>
        <p:spPr>
          <a:xfrm>
            <a:off x="4040388" y="2986375"/>
            <a:ext cx="4984000" cy="717900"/>
          </a:xfrm>
          <a:prstGeom prst="rect">
            <a:avLst/>
          </a:prstGeom>
          <a:noFill/>
          <a:ln>
            <a:noFill/>
          </a:ln>
        </p:spPr>
      </p:pic>
      <p:pic>
        <p:nvPicPr>
          <p:cNvPr id="154" name="Google Shape;154;p27"/>
          <p:cNvPicPr preferRelativeResize="0"/>
          <p:nvPr/>
        </p:nvPicPr>
        <p:blipFill>
          <a:blip r:embed="rId5">
            <a:alphaModFix/>
          </a:blip>
          <a:stretch>
            <a:fillRect/>
          </a:stretch>
        </p:blipFill>
        <p:spPr>
          <a:xfrm>
            <a:off x="3983675" y="3983050"/>
            <a:ext cx="5097425" cy="886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Fluid grids</a:t>
            </a:r>
            <a:endParaRPr b="1"/>
          </a:p>
        </p:txBody>
      </p:sp>
      <p:sp>
        <p:nvSpPr>
          <p:cNvPr id="160" name="Google Shape;160;p28"/>
          <p:cNvSpPr txBox="1"/>
          <p:nvPr>
            <p:ph idx="1" type="body"/>
          </p:nvPr>
        </p:nvSpPr>
        <p:spPr>
          <a:xfrm>
            <a:off x="311700" y="2328475"/>
            <a:ext cx="8520600" cy="2595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ru"/>
              <a:t>Another important aspect of responsive design is the use of fluid grids, which are a way to create layouts that automatically adjust to the size of the screen. This is done by defining the layout in terms of relative units, such as percentages, rather than absolute units, such as pixels. </a:t>
            </a:r>
            <a:endParaRPr/>
          </a:p>
          <a:p>
            <a:pPr indent="0" lvl="0" marL="0" rtl="0" algn="l">
              <a:spcBef>
                <a:spcPts val="1200"/>
              </a:spcBef>
              <a:spcAft>
                <a:spcPts val="1200"/>
              </a:spcAft>
              <a:buNone/>
            </a:pPr>
            <a:r>
              <a:rPr lang="ru"/>
              <a:t>This allows the layout to automatically adjust to the size of the screen, so that the content can be rearranged and resized to fit the screen. Together, media queries and fluid grids allow designers to create websites and applications that adapt to the size of the user's screen, ensuring that the content is always easy to read and navigate, regardless of the device being used.</a:t>
            </a:r>
            <a:endParaRPr/>
          </a:p>
        </p:txBody>
      </p:sp>
      <p:pic>
        <p:nvPicPr>
          <p:cNvPr id="161" name="Google Shape;161;p28"/>
          <p:cNvPicPr preferRelativeResize="0"/>
          <p:nvPr/>
        </p:nvPicPr>
        <p:blipFill>
          <a:blip r:embed="rId3">
            <a:alphaModFix/>
          </a:blip>
          <a:stretch>
            <a:fillRect/>
          </a:stretch>
        </p:blipFill>
        <p:spPr>
          <a:xfrm>
            <a:off x="3934050" y="61975"/>
            <a:ext cx="4266326" cy="2266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Using Media Queries to create Responsive Design</a:t>
            </a:r>
            <a:endParaRPr b="1"/>
          </a:p>
        </p:txBody>
      </p:sp>
      <p:pic>
        <p:nvPicPr>
          <p:cNvPr id="167" name="Google Shape;167;p29"/>
          <p:cNvPicPr preferRelativeResize="0"/>
          <p:nvPr/>
        </p:nvPicPr>
        <p:blipFill rotWithShape="1">
          <a:blip r:embed="rId3">
            <a:alphaModFix/>
          </a:blip>
          <a:srcRect b="0" l="3025" r="0" t="5820"/>
          <a:stretch/>
        </p:blipFill>
        <p:spPr>
          <a:xfrm>
            <a:off x="161125" y="1017713"/>
            <a:ext cx="4360024" cy="2813201"/>
          </a:xfrm>
          <a:prstGeom prst="rect">
            <a:avLst/>
          </a:prstGeom>
          <a:noFill/>
          <a:ln>
            <a:noFill/>
          </a:ln>
        </p:spPr>
      </p:pic>
      <p:pic>
        <p:nvPicPr>
          <p:cNvPr id="168" name="Google Shape;168;p29"/>
          <p:cNvPicPr preferRelativeResize="0"/>
          <p:nvPr/>
        </p:nvPicPr>
        <p:blipFill>
          <a:blip r:embed="rId4">
            <a:alphaModFix/>
          </a:blip>
          <a:stretch>
            <a:fillRect/>
          </a:stretch>
        </p:blipFill>
        <p:spPr>
          <a:xfrm>
            <a:off x="4896499" y="1017725"/>
            <a:ext cx="4167476" cy="2980183"/>
          </a:xfrm>
          <a:prstGeom prst="rect">
            <a:avLst/>
          </a:prstGeom>
          <a:noFill/>
          <a:ln>
            <a:noFill/>
          </a:ln>
        </p:spPr>
      </p:pic>
      <p:sp>
        <p:nvSpPr>
          <p:cNvPr id="169" name="Google Shape;169;p29"/>
          <p:cNvSpPr txBox="1"/>
          <p:nvPr/>
        </p:nvSpPr>
        <p:spPr>
          <a:xfrm>
            <a:off x="485475" y="3486950"/>
            <a:ext cx="3927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latin typeface="Proxima Nova"/>
                <a:ea typeface="Proxima Nova"/>
                <a:cs typeface="Proxima Nova"/>
                <a:sym typeface="Proxima Nova"/>
              </a:rPr>
              <a:t>&lt;div class="wrapper"&gt;</a:t>
            </a:r>
            <a:endParaRPr>
              <a:latin typeface="Proxima Nova"/>
              <a:ea typeface="Proxima Nova"/>
              <a:cs typeface="Proxima Nova"/>
              <a:sym typeface="Proxima Nova"/>
            </a:endParaRPr>
          </a:p>
          <a:p>
            <a:pPr indent="0" lvl="0" marL="0" rtl="0" algn="l">
              <a:spcBef>
                <a:spcPts val="0"/>
              </a:spcBef>
              <a:spcAft>
                <a:spcPts val="0"/>
              </a:spcAft>
              <a:buNone/>
            </a:pPr>
            <a:r>
              <a:rPr lang="ru">
                <a:latin typeface="Proxima Nova"/>
                <a:ea typeface="Proxima Nova"/>
                <a:cs typeface="Proxima Nova"/>
                <a:sym typeface="Proxima Nova"/>
              </a:rPr>
              <a:t>  &lt;div&gt;Col 1&lt;/div&gt;</a:t>
            </a:r>
            <a:endParaRPr>
              <a:latin typeface="Proxima Nova"/>
              <a:ea typeface="Proxima Nova"/>
              <a:cs typeface="Proxima Nova"/>
              <a:sym typeface="Proxima Nova"/>
            </a:endParaRPr>
          </a:p>
          <a:p>
            <a:pPr indent="0" lvl="0" marL="0" rtl="0" algn="l">
              <a:spcBef>
                <a:spcPts val="0"/>
              </a:spcBef>
              <a:spcAft>
                <a:spcPts val="0"/>
              </a:spcAft>
              <a:buNone/>
            </a:pPr>
            <a:r>
              <a:rPr lang="ru">
                <a:latin typeface="Proxima Nova"/>
                <a:ea typeface="Proxima Nova"/>
                <a:cs typeface="Proxima Nova"/>
                <a:sym typeface="Proxima Nova"/>
              </a:rPr>
              <a:t>  &lt;div&gt;Col 2&lt;/div&gt;</a:t>
            </a:r>
            <a:endParaRPr>
              <a:latin typeface="Proxima Nova"/>
              <a:ea typeface="Proxima Nova"/>
              <a:cs typeface="Proxima Nova"/>
              <a:sym typeface="Proxima Nova"/>
            </a:endParaRPr>
          </a:p>
          <a:p>
            <a:pPr indent="0" lvl="0" marL="0" rtl="0" algn="l">
              <a:spcBef>
                <a:spcPts val="0"/>
              </a:spcBef>
              <a:spcAft>
                <a:spcPts val="0"/>
              </a:spcAft>
              <a:buNone/>
            </a:pPr>
            <a:r>
              <a:rPr lang="ru">
                <a:latin typeface="Proxima Nova"/>
                <a:ea typeface="Proxima Nova"/>
                <a:cs typeface="Proxima Nova"/>
                <a:sym typeface="Proxima Nova"/>
              </a:rPr>
              <a:t>  &lt;div&gt;Col 3&lt;/div&gt;</a:t>
            </a:r>
            <a:endParaRPr>
              <a:latin typeface="Proxima Nova"/>
              <a:ea typeface="Proxima Nova"/>
              <a:cs typeface="Proxima Nova"/>
              <a:sym typeface="Proxima Nova"/>
            </a:endParaRPr>
          </a:p>
          <a:p>
            <a:pPr indent="0" lvl="0" marL="0" rtl="0" algn="l">
              <a:spcBef>
                <a:spcPts val="0"/>
              </a:spcBef>
              <a:spcAft>
                <a:spcPts val="0"/>
              </a:spcAft>
              <a:buNone/>
            </a:pPr>
            <a:r>
              <a:rPr lang="ru">
                <a:latin typeface="Proxima Nova"/>
                <a:ea typeface="Proxima Nova"/>
                <a:cs typeface="Proxima Nova"/>
                <a:sym typeface="Proxima Nova"/>
              </a:rPr>
              <a:t>&lt;/div&gt;</a:t>
            </a:r>
            <a:endParaRPr>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Creating Smooth Transitions with CSS</a:t>
            </a:r>
            <a:endParaRPr b="1"/>
          </a:p>
        </p:txBody>
      </p:sp>
      <p:sp>
        <p:nvSpPr>
          <p:cNvPr id="175" name="Google Shape;175;p30"/>
          <p:cNvSpPr txBox="1"/>
          <p:nvPr>
            <p:ph idx="1" type="body"/>
          </p:nvPr>
        </p:nvSpPr>
        <p:spPr>
          <a:xfrm>
            <a:off x="311700" y="2208875"/>
            <a:ext cx="8520600" cy="259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CSS transitions allow you to smoothly change the values of CSS properties over a given duration. They are used to add visual effects and make changes in the layout of a webpage look more natural.</a:t>
            </a:r>
            <a:endParaRPr/>
          </a:p>
          <a:p>
            <a:pPr indent="0" lvl="0" marL="0" rtl="0" algn="l">
              <a:spcBef>
                <a:spcPts val="1200"/>
              </a:spcBef>
              <a:spcAft>
                <a:spcPts val="1200"/>
              </a:spcAft>
              <a:buNone/>
            </a:pPr>
            <a:r>
              <a:rPr lang="ru"/>
              <a:t>https://www.w3schools.com/css/css3_transitions.asp</a:t>
            </a:r>
            <a:endParaRPr/>
          </a:p>
        </p:txBody>
      </p:sp>
      <p:pic>
        <p:nvPicPr>
          <p:cNvPr id="176" name="Google Shape;176;p30"/>
          <p:cNvPicPr preferRelativeResize="0"/>
          <p:nvPr/>
        </p:nvPicPr>
        <p:blipFill rotWithShape="1">
          <a:blip r:embed="rId3">
            <a:alphaModFix/>
          </a:blip>
          <a:srcRect b="22575" l="26219" r="24123" t="20111"/>
          <a:stretch/>
        </p:blipFill>
        <p:spPr>
          <a:xfrm>
            <a:off x="6605475" y="198600"/>
            <a:ext cx="1887300" cy="1861450"/>
          </a:xfrm>
          <a:prstGeom prst="rect">
            <a:avLst/>
          </a:prstGeom>
          <a:noFill/>
          <a:ln>
            <a:noFill/>
          </a:ln>
        </p:spPr>
      </p:pic>
      <p:pic>
        <p:nvPicPr>
          <p:cNvPr id="177" name="Google Shape;177;p30"/>
          <p:cNvPicPr preferRelativeResize="0"/>
          <p:nvPr/>
        </p:nvPicPr>
        <p:blipFill>
          <a:blip r:embed="rId4">
            <a:alphaModFix/>
          </a:blip>
          <a:stretch>
            <a:fillRect/>
          </a:stretch>
        </p:blipFill>
        <p:spPr>
          <a:xfrm>
            <a:off x="311700" y="4133050"/>
            <a:ext cx="4646425" cy="572700"/>
          </a:xfrm>
          <a:prstGeom prst="rect">
            <a:avLst/>
          </a:prstGeom>
          <a:noFill/>
          <a:ln>
            <a:noFill/>
          </a:ln>
        </p:spPr>
      </p:pic>
      <p:pic>
        <p:nvPicPr>
          <p:cNvPr id="178" name="Google Shape;178;p30"/>
          <p:cNvPicPr preferRelativeResize="0"/>
          <p:nvPr/>
        </p:nvPicPr>
        <p:blipFill>
          <a:blip r:embed="rId5">
            <a:alphaModFix/>
          </a:blip>
          <a:stretch>
            <a:fillRect/>
          </a:stretch>
        </p:blipFill>
        <p:spPr>
          <a:xfrm>
            <a:off x="5913325" y="3189775"/>
            <a:ext cx="2579450" cy="1614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Introducing Animation to your website</a:t>
            </a:r>
            <a:endParaRPr b="1"/>
          </a:p>
        </p:txBody>
      </p:sp>
      <p:sp>
        <p:nvSpPr>
          <p:cNvPr id="184" name="Google Shape;184;p31"/>
          <p:cNvSpPr txBox="1"/>
          <p:nvPr>
            <p:ph idx="1" type="body"/>
          </p:nvPr>
        </p:nvSpPr>
        <p:spPr>
          <a:xfrm>
            <a:off x="311700" y="1320625"/>
            <a:ext cx="8446800" cy="359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Animation is the process of creating the illusion of motion by rapidly displaying a sequence of static images, called frames. When these frames are played back in quick succession, the human eye perceives them as a continuous motion. Animation can be used to create engaging and interactive user interfaces by providing visual feedback, guiding the user's attention, and creating a sense of motion and dynamism.</a:t>
            </a:r>
            <a:endParaRPr/>
          </a:p>
        </p:txBody>
      </p:sp>
      <p:pic>
        <p:nvPicPr>
          <p:cNvPr id="185" name="Google Shape;185;p31"/>
          <p:cNvPicPr preferRelativeResize="0"/>
          <p:nvPr/>
        </p:nvPicPr>
        <p:blipFill rotWithShape="1">
          <a:blip r:embed="rId3">
            <a:alphaModFix/>
          </a:blip>
          <a:srcRect b="38087" l="33321" r="34849" t="44370"/>
          <a:stretch/>
        </p:blipFill>
        <p:spPr>
          <a:xfrm>
            <a:off x="3873350" y="3562775"/>
            <a:ext cx="3941574" cy="1023775"/>
          </a:xfrm>
          <a:prstGeom prst="rect">
            <a:avLst/>
          </a:prstGeom>
          <a:noFill/>
          <a:ln>
            <a:noFill/>
          </a:ln>
        </p:spPr>
      </p:pic>
      <p:sp>
        <p:nvSpPr>
          <p:cNvPr id="186" name="Google Shape;186;p31"/>
          <p:cNvSpPr txBox="1"/>
          <p:nvPr/>
        </p:nvSpPr>
        <p:spPr>
          <a:xfrm>
            <a:off x="311700" y="3162575"/>
            <a:ext cx="84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CSS specificity</a:t>
            </a:r>
            <a:endParaRPr b="1"/>
          </a:p>
        </p:txBody>
      </p:sp>
      <p:pic>
        <p:nvPicPr>
          <p:cNvPr id="66" name="Google Shape;66;p14"/>
          <p:cNvPicPr preferRelativeResize="0"/>
          <p:nvPr/>
        </p:nvPicPr>
        <p:blipFill>
          <a:blip r:embed="rId3">
            <a:alphaModFix/>
          </a:blip>
          <a:stretch>
            <a:fillRect/>
          </a:stretch>
        </p:blipFill>
        <p:spPr>
          <a:xfrm>
            <a:off x="592100" y="1250275"/>
            <a:ext cx="7959800" cy="3419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Animation use case examples</a:t>
            </a:r>
            <a:endParaRPr b="1"/>
          </a:p>
        </p:txBody>
      </p:sp>
      <p:sp>
        <p:nvSpPr>
          <p:cNvPr id="192" name="Google Shape;192;p32"/>
          <p:cNvSpPr txBox="1"/>
          <p:nvPr/>
        </p:nvSpPr>
        <p:spPr>
          <a:xfrm>
            <a:off x="311700" y="3162575"/>
            <a:ext cx="84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3" name="Google Shape;193;p32"/>
          <p:cNvSpPr txBox="1"/>
          <p:nvPr>
            <p:ph idx="1" type="body"/>
          </p:nvPr>
        </p:nvSpPr>
        <p:spPr>
          <a:xfrm>
            <a:off x="311700" y="1204800"/>
            <a:ext cx="8446800" cy="3591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ru"/>
              <a:t>Animation can be used in a variety of ways to enhance the user experience. For example, an animation can be used to: </a:t>
            </a:r>
            <a:endParaRPr/>
          </a:p>
          <a:p>
            <a:pPr indent="-342900" lvl="0" marL="457200" rtl="0" algn="l">
              <a:lnSpc>
                <a:spcPct val="100000"/>
              </a:lnSpc>
              <a:spcBef>
                <a:spcPts val="0"/>
              </a:spcBef>
              <a:spcAft>
                <a:spcPts val="0"/>
              </a:spcAft>
              <a:buSzPts val="1800"/>
              <a:buChar char="●"/>
            </a:pPr>
            <a:r>
              <a:rPr lang="ru"/>
              <a:t>Provide visual feedback when a button is clicked or a form is submitted </a:t>
            </a:r>
            <a:endParaRPr/>
          </a:p>
          <a:p>
            <a:pPr indent="-342900" lvl="0" marL="457200" rtl="0" algn="l">
              <a:lnSpc>
                <a:spcPct val="100000"/>
              </a:lnSpc>
              <a:spcBef>
                <a:spcPts val="0"/>
              </a:spcBef>
              <a:spcAft>
                <a:spcPts val="0"/>
              </a:spcAft>
              <a:buSzPts val="1800"/>
              <a:buChar char="●"/>
            </a:pPr>
            <a:r>
              <a:rPr lang="ru"/>
              <a:t>Guide the user's attention by highlighting important elements on the page </a:t>
            </a:r>
            <a:endParaRPr/>
          </a:p>
          <a:p>
            <a:pPr indent="-342900" lvl="0" marL="457200" rtl="0" algn="l">
              <a:lnSpc>
                <a:spcPct val="100000"/>
              </a:lnSpc>
              <a:spcBef>
                <a:spcPts val="0"/>
              </a:spcBef>
              <a:spcAft>
                <a:spcPts val="0"/>
              </a:spcAft>
              <a:buSzPts val="1800"/>
              <a:buChar char="●"/>
            </a:pPr>
            <a:r>
              <a:rPr lang="ru"/>
              <a:t>Create a sense of motion and dynamism, making the interface feel more alive and engaging </a:t>
            </a:r>
            <a:endParaRPr/>
          </a:p>
          <a:p>
            <a:pPr indent="-342900" lvl="0" marL="457200" rtl="0" algn="l">
              <a:lnSpc>
                <a:spcPct val="100000"/>
              </a:lnSpc>
              <a:spcBef>
                <a:spcPts val="0"/>
              </a:spcBef>
              <a:spcAft>
                <a:spcPts val="0"/>
              </a:spcAft>
              <a:buSzPts val="1800"/>
              <a:buChar char="●"/>
            </a:pPr>
            <a:r>
              <a:rPr lang="ru"/>
              <a:t>…</a:t>
            </a:r>
            <a:endParaRPr/>
          </a:p>
        </p:txBody>
      </p:sp>
      <p:pic>
        <p:nvPicPr>
          <p:cNvPr id="194" name="Google Shape;194;p32"/>
          <p:cNvPicPr preferRelativeResize="0"/>
          <p:nvPr/>
        </p:nvPicPr>
        <p:blipFill>
          <a:blip r:embed="rId3">
            <a:alphaModFix/>
          </a:blip>
          <a:stretch>
            <a:fillRect/>
          </a:stretch>
        </p:blipFill>
        <p:spPr>
          <a:xfrm>
            <a:off x="4911300" y="2983325"/>
            <a:ext cx="3382101" cy="1916526"/>
          </a:xfrm>
          <a:prstGeom prst="rect">
            <a:avLst/>
          </a:prstGeom>
          <a:noFill/>
          <a:ln>
            <a:noFill/>
          </a:ln>
        </p:spPr>
      </p:pic>
      <p:pic>
        <p:nvPicPr>
          <p:cNvPr id="195" name="Google Shape;195;p32"/>
          <p:cNvPicPr preferRelativeResize="0"/>
          <p:nvPr/>
        </p:nvPicPr>
        <p:blipFill>
          <a:blip r:embed="rId4">
            <a:alphaModFix/>
          </a:blip>
          <a:stretch>
            <a:fillRect/>
          </a:stretch>
        </p:blipFill>
        <p:spPr>
          <a:xfrm>
            <a:off x="846200" y="3273162"/>
            <a:ext cx="3253375" cy="16266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Creating Animations with CSS</a:t>
            </a:r>
            <a:endParaRPr b="1"/>
          </a:p>
        </p:txBody>
      </p:sp>
      <p:pic>
        <p:nvPicPr>
          <p:cNvPr id="201" name="Google Shape;201;p33"/>
          <p:cNvPicPr preferRelativeResize="0"/>
          <p:nvPr/>
        </p:nvPicPr>
        <p:blipFill>
          <a:blip r:embed="rId3">
            <a:alphaModFix/>
          </a:blip>
          <a:stretch>
            <a:fillRect/>
          </a:stretch>
        </p:blipFill>
        <p:spPr>
          <a:xfrm>
            <a:off x="125850" y="1446425"/>
            <a:ext cx="4193851" cy="2946599"/>
          </a:xfrm>
          <a:prstGeom prst="rect">
            <a:avLst/>
          </a:prstGeom>
          <a:noFill/>
          <a:ln>
            <a:noFill/>
          </a:ln>
        </p:spPr>
      </p:pic>
      <p:pic>
        <p:nvPicPr>
          <p:cNvPr id="202" name="Google Shape;202;p33"/>
          <p:cNvPicPr preferRelativeResize="0"/>
          <p:nvPr/>
        </p:nvPicPr>
        <p:blipFill>
          <a:blip r:embed="rId4">
            <a:alphaModFix/>
          </a:blip>
          <a:stretch>
            <a:fillRect/>
          </a:stretch>
        </p:blipFill>
        <p:spPr>
          <a:xfrm>
            <a:off x="4452625" y="1446425"/>
            <a:ext cx="4563921" cy="29465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Animations task</a:t>
            </a:r>
            <a:endParaRPr b="1"/>
          </a:p>
        </p:txBody>
      </p:sp>
      <p:sp>
        <p:nvSpPr>
          <p:cNvPr id="208" name="Google Shape;208;p34"/>
          <p:cNvSpPr txBox="1"/>
          <p:nvPr>
            <p:ph idx="1" type="body"/>
          </p:nvPr>
        </p:nvSpPr>
        <p:spPr>
          <a:xfrm>
            <a:off x="311700" y="1204800"/>
            <a:ext cx="8446800" cy="37260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ru"/>
              <a:t>Task: Create a simple animation that makes a square move across the screen horizontally.</a:t>
            </a:r>
            <a:endParaRPr/>
          </a:p>
          <a:p>
            <a:pPr indent="0" lvl="0" marL="0" rtl="0" algn="l">
              <a:lnSpc>
                <a:spcPct val="100000"/>
              </a:lnSpc>
              <a:spcBef>
                <a:spcPts val="0"/>
              </a:spcBef>
              <a:spcAft>
                <a:spcPts val="0"/>
              </a:spcAft>
              <a:buNone/>
            </a:pPr>
            <a:r>
              <a:rPr lang="ru"/>
              <a:t>Steps:</a:t>
            </a:r>
            <a:endParaRPr/>
          </a:p>
          <a:p>
            <a:pPr indent="-342900" lvl="0" marL="457200" rtl="0" algn="l">
              <a:lnSpc>
                <a:spcPct val="100000"/>
              </a:lnSpc>
              <a:spcBef>
                <a:spcPts val="0"/>
              </a:spcBef>
              <a:spcAft>
                <a:spcPts val="0"/>
              </a:spcAft>
              <a:buSzPts val="1800"/>
              <a:buAutoNum type="arabicParenR"/>
            </a:pPr>
            <a:r>
              <a:rPr lang="ru"/>
              <a:t>Create the HTML structure for the square. In the body of your HTML file, add a div with the class "square"</a:t>
            </a:r>
            <a:endParaRPr/>
          </a:p>
          <a:p>
            <a:pPr indent="-342900" lvl="0" marL="457200" rtl="0" algn="l">
              <a:lnSpc>
                <a:spcPct val="100000"/>
              </a:lnSpc>
              <a:spcBef>
                <a:spcPts val="0"/>
              </a:spcBef>
              <a:spcAft>
                <a:spcPts val="0"/>
              </a:spcAft>
              <a:buSzPts val="1800"/>
              <a:buAutoNum type="arabicParenR"/>
            </a:pPr>
            <a:r>
              <a:rPr lang="ru"/>
              <a:t>In your CSS file, give the square a size and a background color</a:t>
            </a:r>
            <a:endParaRPr/>
          </a:p>
          <a:p>
            <a:pPr indent="-342900" lvl="0" marL="457200" rtl="0" algn="l">
              <a:lnSpc>
                <a:spcPct val="100000"/>
              </a:lnSpc>
              <a:spcBef>
                <a:spcPts val="0"/>
              </a:spcBef>
              <a:spcAft>
                <a:spcPts val="0"/>
              </a:spcAft>
              <a:buSzPts val="1800"/>
              <a:buAutoNum type="arabicParenR"/>
            </a:pPr>
            <a:r>
              <a:rPr lang="ru"/>
              <a:t>Define the keyframes for the animation. In your CSS file, create a new @keyframes rule called "move" that defines the starting and ending positions of the square:</a:t>
            </a:r>
            <a:endParaRPr/>
          </a:p>
          <a:p>
            <a:pPr indent="-342900" lvl="0" marL="457200" rtl="0" algn="l">
              <a:lnSpc>
                <a:spcPct val="100000"/>
              </a:lnSpc>
              <a:spcBef>
                <a:spcPts val="0"/>
              </a:spcBef>
              <a:spcAft>
                <a:spcPts val="0"/>
              </a:spcAft>
              <a:buSzPts val="1800"/>
              <a:buAutoNum type="arabicParenR"/>
            </a:pPr>
            <a:r>
              <a:rPr lang="ru"/>
              <a:t>Apply the animation to the square. Using the animation property, specify the animation name, duration, and timing function:</a:t>
            </a:r>
            <a:endParaRPr/>
          </a:p>
          <a:p>
            <a:pPr indent="-342900" lvl="0" marL="457200" rtl="0" algn="l">
              <a:lnSpc>
                <a:spcPct val="100000"/>
              </a:lnSpc>
              <a:spcBef>
                <a:spcPts val="0"/>
              </a:spcBef>
              <a:spcAft>
                <a:spcPts val="0"/>
              </a:spcAft>
              <a:buSzPts val="1800"/>
              <a:buAutoNum type="arabicParenR"/>
            </a:pPr>
            <a:r>
              <a:rPr lang="ru"/>
              <a:t>Test your animation by running the HTML file in a browser. The square should move horizontally across the screen from left to right over a duration of 2 seconds, using a linear timing function.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Animations task explanation</a:t>
            </a:r>
            <a:endParaRPr b="1"/>
          </a:p>
        </p:txBody>
      </p:sp>
      <p:pic>
        <p:nvPicPr>
          <p:cNvPr id="214" name="Google Shape;214;p35"/>
          <p:cNvPicPr preferRelativeResize="0"/>
          <p:nvPr/>
        </p:nvPicPr>
        <p:blipFill>
          <a:blip r:embed="rId3">
            <a:alphaModFix/>
          </a:blip>
          <a:stretch>
            <a:fillRect/>
          </a:stretch>
        </p:blipFill>
        <p:spPr>
          <a:xfrm>
            <a:off x="0" y="1017725"/>
            <a:ext cx="4876800" cy="1009650"/>
          </a:xfrm>
          <a:prstGeom prst="rect">
            <a:avLst/>
          </a:prstGeom>
          <a:noFill/>
          <a:ln>
            <a:noFill/>
          </a:ln>
        </p:spPr>
      </p:pic>
      <p:pic>
        <p:nvPicPr>
          <p:cNvPr id="215" name="Google Shape;215;p35"/>
          <p:cNvPicPr preferRelativeResize="0"/>
          <p:nvPr/>
        </p:nvPicPr>
        <p:blipFill>
          <a:blip r:embed="rId4">
            <a:alphaModFix/>
          </a:blip>
          <a:stretch>
            <a:fillRect/>
          </a:stretch>
        </p:blipFill>
        <p:spPr>
          <a:xfrm>
            <a:off x="5037175" y="1462075"/>
            <a:ext cx="4106825" cy="2903825"/>
          </a:xfrm>
          <a:prstGeom prst="rect">
            <a:avLst/>
          </a:prstGeom>
          <a:noFill/>
          <a:ln>
            <a:noFill/>
          </a:ln>
        </p:spPr>
      </p:pic>
      <p:pic>
        <p:nvPicPr>
          <p:cNvPr id="216" name="Google Shape;216;p35"/>
          <p:cNvPicPr preferRelativeResize="0"/>
          <p:nvPr/>
        </p:nvPicPr>
        <p:blipFill>
          <a:blip r:embed="rId5">
            <a:alphaModFix/>
          </a:blip>
          <a:stretch>
            <a:fillRect/>
          </a:stretch>
        </p:blipFill>
        <p:spPr>
          <a:xfrm>
            <a:off x="3" y="2179775"/>
            <a:ext cx="4876800" cy="275948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Can I use it?</a:t>
            </a:r>
            <a:endParaRPr b="1"/>
          </a:p>
        </p:txBody>
      </p:sp>
      <p:pic>
        <p:nvPicPr>
          <p:cNvPr id="222" name="Google Shape;222;p36"/>
          <p:cNvPicPr preferRelativeResize="0"/>
          <p:nvPr/>
        </p:nvPicPr>
        <p:blipFill rotWithShape="1">
          <a:blip r:embed="rId3">
            <a:alphaModFix/>
          </a:blip>
          <a:srcRect b="0" l="0" r="0" t="0"/>
          <a:stretch/>
        </p:blipFill>
        <p:spPr>
          <a:xfrm>
            <a:off x="594138" y="1705973"/>
            <a:ext cx="7955725" cy="173156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Homework</a:t>
            </a:r>
            <a:endParaRPr b="1"/>
          </a:p>
        </p:txBody>
      </p:sp>
      <p:sp>
        <p:nvSpPr>
          <p:cNvPr id="228" name="Google Shape;22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arenR"/>
            </a:pPr>
            <a:r>
              <a:rPr lang="ru"/>
              <a:t>Add </a:t>
            </a:r>
            <a:r>
              <a:rPr lang="ru"/>
              <a:t>responsiveness/transitions/animations</a:t>
            </a:r>
            <a:r>
              <a:rPr lang="ru"/>
              <a:t> to portfolio</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ru"/>
              <a:t>Portfolio ideas - https://bashooka.com/html/free-html-css-portfolio-web-design-templates/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CSS specificity !important</a:t>
            </a:r>
            <a:endParaRPr b="1"/>
          </a:p>
        </p:txBody>
      </p:sp>
      <p:pic>
        <p:nvPicPr>
          <p:cNvPr id="72" name="Google Shape;72;p15"/>
          <p:cNvPicPr preferRelativeResize="0"/>
          <p:nvPr/>
        </p:nvPicPr>
        <p:blipFill>
          <a:blip r:embed="rId3">
            <a:alphaModFix/>
          </a:blip>
          <a:stretch>
            <a:fillRect/>
          </a:stretch>
        </p:blipFill>
        <p:spPr>
          <a:xfrm>
            <a:off x="708450" y="1100600"/>
            <a:ext cx="3406813" cy="3820974"/>
          </a:xfrm>
          <a:prstGeom prst="rect">
            <a:avLst/>
          </a:prstGeom>
          <a:noFill/>
          <a:ln>
            <a:noFill/>
          </a:ln>
        </p:spPr>
      </p:pic>
      <p:pic>
        <p:nvPicPr>
          <p:cNvPr id="73" name="Google Shape;73;p15"/>
          <p:cNvPicPr preferRelativeResize="0"/>
          <p:nvPr/>
        </p:nvPicPr>
        <p:blipFill>
          <a:blip r:embed="rId4">
            <a:alphaModFix/>
          </a:blip>
          <a:stretch>
            <a:fillRect/>
          </a:stretch>
        </p:blipFill>
        <p:spPr>
          <a:xfrm>
            <a:off x="4835300" y="1100600"/>
            <a:ext cx="3847250" cy="382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CSS flexbox </a:t>
            </a:r>
            <a:endParaRPr b="1"/>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CSS Flexbox is a </a:t>
            </a:r>
            <a:r>
              <a:rPr b="1" lang="ru"/>
              <a:t>layout module</a:t>
            </a:r>
            <a:r>
              <a:rPr lang="ru"/>
              <a:t> in CSS that makes it easy to create flexible, responsive layout structures without using floats or positioning. It allows you to align elements horizontally and vertically, distribute space between elements, and reorder elements within a container. Flexbox is particularly useful when creating </a:t>
            </a:r>
            <a:r>
              <a:rPr b="1" lang="ru"/>
              <a:t>responsive design</a:t>
            </a:r>
            <a:r>
              <a:rPr lang="ru"/>
              <a:t>, as it allows you to control how elements are displayed on different screen sizes and orientations. To use flexbox, you first create a container element and set its </a:t>
            </a:r>
            <a:r>
              <a:rPr b="1" lang="ru"/>
              <a:t>display</a:t>
            </a:r>
            <a:r>
              <a:rPr lang="ru"/>
              <a:t> property to "</a:t>
            </a:r>
            <a:r>
              <a:rPr b="1" lang="ru"/>
              <a:t>flex</a:t>
            </a:r>
            <a:r>
              <a:rPr lang="ru"/>
              <a:t>". Then, you can use various flexbox properties to control the layout of the child elements within that container.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CSS flexbox 2</a:t>
            </a:r>
            <a:endParaRPr b="1"/>
          </a:p>
        </p:txBody>
      </p:sp>
      <p:pic>
        <p:nvPicPr>
          <p:cNvPr id="85" name="Google Shape;85;p17"/>
          <p:cNvPicPr preferRelativeResize="0"/>
          <p:nvPr/>
        </p:nvPicPr>
        <p:blipFill>
          <a:blip r:embed="rId3">
            <a:alphaModFix/>
          </a:blip>
          <a:stretch>
            <a:fillRect/>
          </a:stretch>
        </p:blipFill>
        <p:spPr>
          <a:xfrm>
            <a:off x="3272088" y="1082175"/>
            <a:ext cx="2500425" cy="3381425"/>
          </a:xfrm>
          <a:prstGeom prst="rect">
            <a:avLst/>
          </a:prstGeom>
          <a:noFill/>
          <a:ln>
            <a:noFill/>
          </a:ln>
        </p:spPr>
      </p:pic>
      <p:pic>
        <p:nvPicPr>
          <p:cNvPr id="86" name="Google Shape;86;p17"/>
          <p:cNvPicPr preferRelativeResize="0"/>
          <p:nvPr/>
        </p:nvPicPr>
        <p:blipFill>
          <a:blip r:embed="rId4">
            <a:alphaModFix/>
          </a:blip>
          <a:stretch>
            <a:fillRect/>
          </a:stretch>
        </p:blipFill>
        <p:spPr>
          <a:xfrm>
            <a:off x="6088513" y="252175"/>
            <a:ext cx="2914416" cy="3820974"/>
          </a:xfrm>
          <a:prstGeom prst="rect">
            <a:avLst/>
          </a:prstGeom>
          <a:noFill/>
          <a:ln>
            <a:noFill/>
          </a:ln>
        </p:spPr>
      </p:pic>
      <p:pic>
        <p:nvPicPr>
          <p:cNvPr id="87" name="Google Shape;87;p17"/>
          <p:cNvPicPr preferRelativeResize="0"/>
          <p:nvPr/>
        </p:nvPicPr>
        <p:blipFill>
          <a:blip r:embed="rId5">
            <a:alphaModFix/>
          </a:blip>
          <a:stretch>
            <a:fillRect/>
          </a:stretch>
        </p:blipFill>
        <p:spPr>
          <a:xfrm>
            <a:off x="149300" y="2762594"/>
            <a:ext cx="2806800" cy="21144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CSS grid</a:t>
            </a:r>
            <a:endParaRPr b="1"/>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ru"/>
              <a:t>CSS Grid is a two-dimensional layout system for the web that allows you to create </a:t>
            </a:r>
            <a:r>
              <a:rPr b="1" lang="ru"/>
              <a:t>rows</a:t>
            </a:r>
            <a:r>
              <a:rPr lang="ru"/>
              <a:t> and </a:t>
            </a:r>
            <a:r>
              <a:rPr b="1" lang="ru"/>
              <a:t>columns</a:t>
            </a:r>
            <a:r>
              <a:rPr lang="ru"/>
              <a:t> to organize elements on a webpage. It is designed to make it easy to create complex, responsive layouts with minimal code. With CSS Grid, you can define a </a:t>
            </a:r>
            <a:r>
              <a:rPr b="1" lang="ru"/>
              <a:t>grid container</a:t>
            </a:r>
            <a:r>
              <a:rPr lang="ru"/>
              <a:t> and then specify how many </a:t>
            </a:r>
            <a:r>
              <a:rPr b="1" lang="ru"/>
              <a:t>rows</a:t>
            </a:r>
            <a:r>
              <a:rPr lang="ru"/>
              <a:t> and </a:t>
            </a:r>
            <a:r>
              <a:rPr b="1" lang="ru"/>
              <a:t>columns</a:t>
            </a:r>
            <a:r>
              <a:rPr lang="ru"/>
              <a:t> the grid should have, and how the elements within the grid should be placed. You can also control the </a:t>
            </a:r>
            <a:r>
              <a:rPr b="1" lang="ru"/>
              <a:t>size</a:t>
            </a:r>
            <a:r>
              <a:rPr lang="ru"/>
              <a:t> of rows and columns, and specify how elements should span multiple rows or columns. CSS Grid also allows you to control the alignment of elements within the grid and how the grid should respond when the </a:t>
            </a:r>
            <a:r>
              <a:rPr b="1" lang="ru"/>
              <a:t>viewport size</a:t>
            </a:r>
            <a:r>
              <a:rPr lang="ru"/>
              <a:t> changes. </a:t>
            </a:r>
            <a:endParaRPr/>
          </a:p>
          <a:p>
            <a:pPr indent="0" lvl="0" marL="0" rtl="0" algn="l">
              <a:spcBef>
                <a:spcPts val="1200"/>
              </a:spcBef>
              <a:spcAft>
                <a:spcPts val="0"/>
              </a:spcAft>
              <a:buNone/>
            </a:pPr>
            <a:r>
              <a:rPr lang="ru"/>
              <a:t>One of the main advantages of CSS Grid is that it allows you to create layouts that are not possible with traditional CSS techniques such as </a:t>
            </a:r>
            <a:r>
              <a:rPr b="1" lang="ru"/>
              <a:t>floats</a:t>
            </a:r>
            <a:r>
              <a:rPr lang="ru"/>
              <a:t> and </a:t>
            </a:r>
            <a:r>
              <a:rPr b="1" lang="ru"/>
              <a:t>positioning</a:t>
            </a:r>
            <a:r>
              <a:rPr lang="ru"/>
              <a:t>. Grid also make it easy to create </a:t>
            </a:r>
            <a:r>
              <a:rPr b="1" lang="ru"/>
              <a:t>responsive design</a:t>
            </a:r>
            <a:r>
              <a:rPr lang="ru"/>
              <a:t> as it allows you to control how elements are displayed on </a:t>
            </a:r>
            <a:r>
              <a:rPr b="1" lang="ru"/>
              <a:t>different screen sizes and orientations</a:t>
            </a:r>
            <a:r>
              <a:rPr lang="ru"/>
              <a:t>. </a:t>
            </a:r>
            <a:endParaRPr/>
          </a:p>
          <a:p>
            <a:pPr indent="0" lvl="0" marL="0" rtl="0" algn="l">
              <a:spcBef>
                <a:spcPts val="1200"/>
              </a:spcBef>
              <a:spcAft>
                <a:spcPts val="1200"/>
              </a:spcAft>
              <a:buNone/>
            </a:pPr>
            <a:r>
              <a:rPr lang="ru"/>
              <a:t>To use CSS Grid, you first create a container element and set its </a:t>
            </a:r>
            <a:r>
              <a:rPr b="1" lang="ru"/>
              <a:t>display</a:t>
            </a:r>
            <a:r>
              <a:rPr lang="ru"/>
              <a:t> property to "</a:t>
            </a:r>
            <a:r>
              <a:rPr b="1" lang="ru"/>
              <a:t>grid</a:t>
            </a:r>
            <a:r>
              <a:rPr lang="ru"/>
              <a:t>". Then, you can use various grid properties to define the structure of the grid and the placement of the child elements within 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CSS grid 2</a:t>
            </a:r>
            <a:endParaRPr b="1"/>
          </a:p>
        </p:txBody>
      </p:sp>
      <p:pic>
        <p:nvPicPr>
          <p:cNvPr id="99" name="Google Shape;99;p19"/>
          <p:cNvPicPr preferRelativeResize="0"/>
          <p:nvPr/>
        </p:nvPicPr>
        <p:blipFill>
          <a:blip r:embed="rId3">
            <a:alphaModFix/>
          </a:blip>
          <a:stretch>
            <a:fillRect/>
          </a:stretch>
        </p:blipFill>
        <p:spPr>
          <a:xfrm>
            <a:off x="311700" y="1448077"/>
            <a:ext cx="4976649" cy="2797975"/>
          </a:xfrm>
          <a:prstGeom prst="rect">
            <a:avLst/>
          </a:prstGeom>
          <a:noFill/>
          <a:ln>
            <a:noFill/>
          </a:ln>
        </p:spPr>
      </p:pic>
      <p:pic>
        <p:nvPicPr>
          <p:cNvPr id="100" name="Google Shape;100;p19"/>
          <p:cNvPicPr preferRelativeResize="0"/>
          <p:nvPr/>
        </p:nvPicPr>
        <p:blipFill>
          <a:blip r:embed="rId4">
            <a:alphaModFix/>
          </a:blip>
          <a:stretch>
            <a:fillRect/>
          </a:stretch>
        </p:blipFill>
        <p:spPr>
          <a:xfrm>
            <a:off x="5583725" y="233874"/>
            <a:ext cx="3303624" cy="46757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CSS flex classwork</a:t>
            </a:r>
            <a:endParaRPr b="1"/>
          </a:p>
          <a:p>
            <a:pPr indent="0" lvl="0" marL="0" rtl="0" algn="l">
              <a:spcBef>
                <a:spcPts val="0"/>
              </a:spcBef>
              <a:spcAft>
                <a:spcPts val="0"/>
              </a:spcAft>
              <a:buNone/>
            </a:pPr>
            <a:r>
              <a:t/>
            </a:r>
            <a:endParaRPr b="1"/>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arenR"/>
            </a:pPr>
            <a:r>
              <a:rPr lang="ru"/>
              <a:t>Create an HTML file with a nav element to serve as the navigation bar container. </a:t>
            </a:r>
            <a:endParaRPr/>
          </a:p>
          <a:p>
            <a:pPr indent="-342900" lvl="0" marL="457200" rtl="0" algn="l">
              <a:spcBef>
                <a:spcPts val="0"/>
              </a:spcBef>
              <a:spcAft>
                <a:spcPts val="0"/>
              </a:spcAft>
              <a:buSzPts val="1800"/>
              <a:buAutoNum type="arabicParenR"/>
            </a:pPr>
            <a:r>
              <a:rPr lang="ru"/>
              <a:t>Inside the nav element, create a list of a elements to represent each navigation item. </a:t>
            </a:r>
            <a:endParaRPr/>
          </a:p>
          <a:p>
            <a:pPr indent="-342900" lvl="0" marL="457200" rtl="0" algn="l">
              <a:spcBef>
                <a:spcPts val="0"/>
              </a:spcBef>
              <a:spcAft>
                <a:spcPts val="0"/>
              </a:spcAft>
              <a:buSzPts val="1800"/>
              <a:buAutoNum type="arabicParenR"/>
            </a:pPr>
            <a:r>
              <a:rPr lang="ru"/>
              <a:t>Set the nav element's display property to flex and its justify-content property to space-between to evenly distribute the navigation items across the container</a:t>
            </a:r>
            <a:endParaRPr/>
          </a:p>
          <a:p>
            <a:pPr indent="-342900" lvl="0" marL="457200" rtl="0" algn="l">
              <a:spcBef>
                <a:spcPts val="0"/>
              </a:spcBef>
              <a:spcAft>
                <a:spcPts val="0"/>
              </a:spcAft>
              <a:buSzPts val="1800"/>
              <a:buAutoNum type="arabicParenR"/>
            </a:pPr>
            <a:r>
              <a:rPr lang="ru"/>
              <a:t>Add styles to the a elements to make them look like navigation items (e.g. display as block elements and give them padding and a background color). </a:t>
            </a:r>
            <a:endParaRPr/>
          </a:p>
          <a:p>
            <a:pPr indent="-342900" lvl="0" marL="457200" rtl="0" algn="l">
              <a:spcBef>
                <a:spcPts val="0"/>
              </a:spcBef>
              <a:spcAft>
                <a:spcPts val="0"/>
              </a:spcAft>
              <a:buSzPts val="1800"/>
              <a:buAutoNum type="arabicParenR"/>
            </a:pPr>
            <a:r>
              <a:rPr lang="ru"/>
              <a:t>Use media queries to adjust the flex-direction property of the nav element to change the orientation of the navigation items on different screen sizes </a:t>
            </a:r>
            <a:r>
              <a:rPr b="1" lang="ru"/>
              <a:t>(optional)</a:t>
            </a:r>
            <a:endParaRPr b="1"/>
          </a:p>
          <a:p>
            <a:pPr indent="-342900" lvl="0" marL="457200" rtl="0" algn="l">
              <a:spcBef>
                <a:spcPts val="0"/>
              </a:spcBef>
              <a:spcAft>
                <a:spcPts val="0"/>
              </a:spcAft>
              <a:buSzPts val="1800"/>
              <a:buAutoNum type="arabicParenR"/>
            </a:pPr>
            <a:r>
              <a:rPr lang="ru"/>
              <a:t>Preview your changes in the browser and adjust the styles as needed.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ru"/>
              <a:t>CSS flex classwork - solution</a:t>
            </a:r>
            <a:endParaRPr b="1"/>
          </a:p>
          <a:p>
            <a:pPr indent="0" lvl="0" marL="0" rtl="0" algn="l">
              <a:spcBef>
                <a:spcPts val="0"/>
              </a:spcBef>
              <a:spcAft>
                <a:spcPts val="0"/>
              </a:spcAft>
              <a:buNone/>
            </a:pPr>
            <a:r>
              <a:t/>
            </a:r>
            <a:endParaRPr b="1"/>
          </a:p>
        </p:txBody>
      </p:sp>
      <p:pic>
        <p:nvPicPr>
          <p:cNvPr id="112" name="Google Shape;112;p21"/>
          <p:cNvPicPr preferRelativeResize="0"/>
          <p:nvPr/>
        </p:nvPicPr>
        <p:blipFill>
          <a:blip r:embed="rId3">
            <a:alphaModFix/>
          </a:blip>
          <a:stretch>
            <a:fillRect/>
          </a:stretch>
        </p:blipFill>
        <p:spPr>
          <a:xfrm>
            <a:off x="311700" y="1830425"/>
            <a:ext cx="3981450" cy="2247900"/>
          </a:xfrm>
          <a:prstGeom prst="rect">
            <a:avLst/>
          </a:prstGeom>
          <a:noFill/>
          <a:ln>
            <a:noFill/>
          </a:ln>
        </p:spPr>
      </p:pic>
      <p:pic>
        <p:nvPicPr>
          <p:cNvPr id="113" name="Google Shape;113;p21"/>
          <p:cNvPicPr preferRelativeResize="0"/>
          <p:nvPr/>
        </p:nvPicPr>
        <p:blipFill>
          <a:blip r:embed="rId4">
            <a:alphaModFix/>
          </a:blip>
          <a:stretch>
            <a:fillRect/>
          </a:stretch>
        </p:blipFill>
        <p:spPr>
          <a:xfrm>
            <a:off x="5734324" y="421976"/>
            <a:ext cx="2738874" cy="42995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